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
  </p:notes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35"/>
  </p:normalViewPr>
  <p:slideViewPr>
    <p:cSldViewPr snapToGrid="0" snapToObjects="1">
      <p:cViewPr varScale="1">
        <p:scale>
          <a:sx n="90" d="100"/>
          <a:sy n="90" d="100"/>
        </p:scale>
        <p:origin x="232"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C15D3-F1C7-2848-AB94-46E384843ABE}" type="datetimeFigureOut">
              <a:rPr kumimoji="1" lang="ja-JP" altLang="en-US" smtClean="0"/>
              <a:t>2020/7/15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FB9B6-0805-BD45-A8ED-51DD4F87D84A}" type="slidenum">
              <a:rPr kumimoji="1" lang="ja-JP" altLang="en-US" smtClean="0"/>
              <a:t>‹#›</a:t>
            </a:fld>
            <a:endParaRPr kumimoji="1" lang="ja-JP" altLang="en-US"/>
          </a:p>
        </p:txBody>
      </p:sp>
    </p:spTree>
    <p:extLst>
      <p:ext uri="{BB962C8B-B14F-4D97-AF65-F5344CB8AC3E}">
        <p14:creationId xmlns:p14="http://schemas.microsoft.com/office/powerpoint/2010/main" val="2335012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E3FB9B6-0805-BD45-A8ED-51DD4F87D84A}" type="slidenum">
              <a:rPr kumimoji="1" lang="ja-JP" altLang="en-US" smtClean="0"/>
              <a:t>1</a:t>
            </a:fld>
            <a:endParaRPr kumimoji="1" lang="ja-JP" altLang="en-US"/>
          </a:p>
        </p:txBody>
      </p:sp>
    </p:spTree>
    <p:extLst>
      <p:ext uri="{BB962C8B-B14F-4D97-AF65-F5344CB8AC3E}">
        <p14:creationId xmlns:p14="http://schemas.microsoft.com/office/powerpoint/2010/main" val="152262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7200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3825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90068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202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2167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8619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12979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2097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71084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38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7/15/20</a:t>
            </a:fld>
            <a:endParaRPr lang="en-US" dirty="0"/>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0644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7/15/20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359190649"/>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図 2">
            <a:extLst>
              <a:ext uri="{FF2B5EF4-FFF2-40B4-BE49-F238E27FC236}">
                <a16:creationId xmlns:a16="http://schemas.microsoft.com/office/drawing/2014/main" id="{262B4F64-FBB5-2E48-9318-46935B268CAC}"/>
              </a:ext>
            </a:extLst>
          </p:cNvPr>
          <p:cNvPicPr>
            <a:picLocks noChangeAspect="1"/>
          </p:cNvPicPr>
          <p:nvPr/>
        </p:nvPicPr>
        <p:blipFill rotWithShape="1">
          <a:blip r:embed="rId3"/>
          <a:srcRect r="-1" b="9976"/>
          <a:stretch/>
        </p:blipFill>
        <p:spPr>
          <a:xfrm>
            <a:off x="4566" y="13647"/>
            <a:ext cx="12188952" cy="6858000"/>
          </a:xfrm>
          <a:prstGeom prst="rect">
            <a:avLst/>
          </a:prstGeom>
        </p:spPr>
      </p:pic>
      <p:sp>
        <p:nvSpPr>
          <p:cNvPr id="10" name="Rectangle 9">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テキスト ボックス 1">
            <a:extLst>
              <a:ext uri="{FF2B5EF4-FFF2-40B4-BE49-F238E27FC236}">
                <a16:creationId xmlns:a16="http://schemas.microsoft.com/office/drawing/2014/main" id="{38868AE0-C187-1348-A093-E3CBF407AE96}"/>
              </a:ext>
            </a:extLst>
          </p:cNvPr>
          <p:cNvSpPr txBox="1"/>
          <p:nvPr/>
        </p:nvSpPr>
        <p:spPr>
          <a:xfrm>
            <a:off x="659250" y="4788750"/>
            <a:ext cx="8833786" cy="905284"/>
          </a:xfrm>
          <a:prstGeom prst="rect">
            <a:avLst/>
          </a:prstGeom>
          <a:effectLst>
            <a:glow>
              <a:schemeClr val="accent1">
                <a:alpha val="40000"/>
              </a:schemeClr>
            </a:glow>
            <a:outerShdw blurRad="50800" dist="50800" dir="21540000" algn="ctr" rotWithShape="0">
              <a:srgbClr val="000000">
                <a:alpha val="40000"/>
              </a:srgbClr>
            </a:outerShdw>
            <a:softEdge rad="0"/>
          </a:effectLst>
          <a:scene3d>
            <a:camera prst="orthographicFront">
              <a:rot lat="0" lon="0" rev="0"/>
            </a:camera>
            <a:lightRig rig="threePt" dir="t"/>
          </a:scene3d>
        </p:spPr>
        <p:txBody>
          <a:bodyPr vert="horz" lIns="91440" tIns="45720" rIns="91440" bIns="45720" rtlCol="0" anchor="ctr">
            <a:normAutofit/>
          </a:bodyPr>
          <a:lstStyle/>
          <a:p>
            <a:pPr algn="ctr" defTabSz="914400">
              <a:lnSpc>
                <a:spcPct val="90000"/>
              </a:lnSpc>
              <a:spcBef>
                <a:spcPct val="0"/>
              </a:spcBef>
              <a:spcAft>
                <a:spcPts val="600"/>
              </a:spcAft>
            </a:pPr>
            <a:r>
              <a:rPr kumimoji="1" lang="ja-JP" altLang="en-US" sz="2800" b="1" i="1">
                <a:ln w="22225">
                  <a:solidFill>
                    <a:schemeClr val="accent2"/>
                  </a:solidFill>
                  <a:prstDash val="solid"/>
                </a:ln>
                <a:solidFill>
                  <a:schemeClr val="accent2">
                    <a:lumMod val="40000"/>
                    <a:lumOff val="60000"/>
                  </a:schemeClr>
                </a:solidFill>
                <a:latin typeface="Meiryo" panose="020B0604030504040204" pitchFamily="34" charset="-128"/>
                <a:ea typeface="Meiryo" panose="020B0604030504040204" pitchFamily="34" charset="-128"/>
                <a:cs typeface="+mj-cs"/>
              </a:rPr>
              <a:t>研究内容：メディアアートを用いたショーのデザイン</a:t>
            </a:r>
          </a:p>
        </p:txBody>
      </p:sp>
      <p:sp>
        <p:nvSpPr>
          <p:cNvPr id="4" name="テキスト ボックス 3">
            <a:extLst>
              <a:ext uri="{FF2B5EF4-FFF2-40B4-BE49-F238E27FC236}">
                <a16:creationId xmlns:a16="http://schemas.microsoft.com/office/drawing/2014/main" id="{F84CE99A-395E-4E47-B077-14C2F4B7E0EF}"/>
              </a:ext>
            </a:extLst>
          </p:cNvPr>
          <p:cNvSpPr txBox="1"/>
          <p:nvPr/>
        </p:nvSpPr>
        <p:spPr>
          <a:xfrm>
            <a:off x="360144" y="5547498"/>
            <a:ext cx="1146257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a:ln w="0"/>
                <a:solidFill>
                  <a:srgbClr val="FFFF00"/>
                </a:solidFill>
                <a:effectLst>
                  <a:outerShdw blurRad="38100" dist="19050" dir="2700000" algn="tl" rotWithShape="0">
                    <a:schemeClr val="dk1">
                      <a:alpha val="40000"/>
                    </a:schemeClr>
                  </a:outerShdw>
                </a:effectLst>
                <a:latin typeface="HGMaruGothicMPRO" panose="020F0600000000000000" pitchFamily="34" charset="-128"/>
                <a:ea typeface="HGMaruGothicMPRO" panose="020F0600000000000000" pitchFamily="34" charset="-128"/>
              </a:rPr>
              <a:t>バーチャル映像を空間に投影し、そこにショーやライブの立体音響を加えることで</a:t>
            </a:r>
            <a:endParaRPr kumimoji="1" lang="en-US" altLang="ja-JP" sz="2400" dirty="0">
              <a:ln w="0"/>
              <a:solidFill>
                <a:srgbClr val="FFFF00"/>
              </a:solidFill>
              <a:effectLst>
                <a:outerShdw blurRad="38100" dist="19050" dir="2700000" algn="tl" rotWithShape="0">
                  <a:schemeClr val="dk1">
                    <a:alpha val="40000"/>
                  </a:schemeClr>
                </a:outerShdw>
              </a:effectLst>
              <a:latin typeface="HGMaruGothicMPRO" panose="020F0600000000000000" pitchFamily="34" charset="-128"/>
              <a:ea typeface="HGMaruGothicMPRO" panose="020F0600000000000000" pitchFamily="34" charset="-128"/>
            </a:endParaRPr>
          </a:p>
          <a:p>
            <a:r>
              <a:rPr kumimoji="1" lang="ja-JP" altLang="en-US" sz="2400">
                <a:ln w="0"/>
                <a:solidFill>
                  <a:srgbClr val="FFFF00"/>
                </a:solidFill>
                <a:effectLst>
                  <a:outerShdw blurRad="38100" dist="19050" dir="2700000" algn="tl" rotWithShape="0">
                    <a:schemeClr val="dk1">
                      <a:alpha val="40000"/>
                    </a:schemeClr>
                  </a:outerShdw>
                </a:effectLst>
                <a:latin typeface="HGMaruGothicMPRO" panose="020F0600000000000000" pitchFamily="34" charset="-128"/>
                <a:ea typeface="HGMaruGothicMPRO" panose="020F0600000000000000" pitchFamily="34" charset="-128"/>
              </a:rPr>
              <a:t>浮かび上がった映像をリアルに感じ取ることで新たな世界観を作り出すことが</a:t>
            </a:r>
            <a:endParaRPr kumimoji="1" lang="en-US" altLang="ja-JP" sz="2400" dirty="0">
              <a:ln w="0"/>
              <a:solidFill>
                <a:srgbClr val="FFFF00"/>
              </a:solidFill>
              <a:effectLst>
                <a:outerShdw blurRad="38100" dist="19050" dir="2700000" algn="tl" rotWithShape="0">
                  <a:schemeClr val="dk1">
                    <a:alpha val="40000"/>
                  </a:schemeClr>
                </a:outerShdw>
              </a:effectLst>
              <a:latin typeface="HGMaruGothicMPRO" panose="020F0600000000000000" pitchFamily="34" charset="-128"/>
              <a:ea typeface="HGMaruGothicMPRO" panose="020F0600000000000000" pitchFamily="34" charset="-128"/>
            </a:endParaRPr>
          </a:p>
          <a:p>
            <a:r>
              <a:rPr kumimoji="1" lang="ja-JP" altLang="en-US" sz="2400">
                <a:ln w="0"/>
                <a:solidFill>
                  <a:srgbClr val="FFFF00"/>
                </a:solidFill>
                <a:effectLst>
                  <a:outerShdw blurRad="38100" dist="19050" dir="2700000" algn="tl" rotWithShape="0">
                    <a:schemeClr val="dk1">
                      <a:alpha val="40000"/>
                    </a:schemeClr>
                  </a:outerShdw>
                </a:effectLst>
                <a:latin typeface="HGMaruGothicMPRO" panose="020F0600000000000000" pitchFamily="34" charset="-128"/>
                <a:ea typeface="HGMaruGothicMPRO" panose="020F0600000000000000" pitchFamily="34" charset="-128"/>
              </a:rPr>
              <a:t>できるのではないか？？</a:t>
            </a:r>
            <a:endParaRPr kumimoji="1" lang="en-US" altLang="ja-JP" sz="2400" dirty="0">
              <a:ln w="0"/>
              <a:solidFill>
                <a:srgbClr val="FFFF00"/>
              </a:solidFill>
              <a:effectLst>
                <a:outerShdw blurRad="38100" dist="19050" dir="2700000" algn="tl" rotWithShape="0">
                  <a:schemeClr val="dk1">
                    <a:alpha val="40000"/>
                  </a:schemeClr>
                </a:outerShdw>
              </a:effectLst>
              <a:latin typeface="HGMaruGothicMPRO" panose="020F0600000000000000" pitchFamily="34" charset="-128"/>
              <a:ea typeface="HGMaruGothicMPRO" panose="020F0600000000000000" pitchFamily="34" charset="-128"/>
            </a:endParaRPr>
          </a:p>
        </p:txBody>
      </p:sp>
      <p:sp>
        <p:nvSpPr>
          <p:cNvPr id="5" name="円/楕円 4">
            <a:extLst>
              <a:ext uri="{FF2B5EF4-FFF2-40B4-BE49-F238E27FC236}">
                <a16:creationId xmlns:a16="http://schemas.microsoft.com/office/drawing/2014/main" id="{12B46691-62DA-AE49-9FBD-73F17C85CEE4}"/>
              </a:ext>
            </a:extLst>
          </p:cNvPr>
          <p:cNvSpPr/>
          <p:nvPr/>
        </p:nvSpPr>
        <p:spPr>
          <a:xfrm>
            <a:off x="242888" y="687638"/>
            <a:ext cx="11701462" cy="3341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グラフィックス 12" descr="音符">
            <a:extLst>
              <a:ext uri="{FF2B5EF4-FFF2-40B4-BE49-F238E27FC236}">
                <a16:creationId xmlns:a16="http://schemas.microsoft.com/office/drawing/2014/main" id="{C99210F9-ACA1-2A40-99FF-65341DB765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34369" y="1267280"/>
            <a:ext cx="1355262" cy="1533789"/>
          </a:xfrm>
          <a:prstGeom prst="rect">
            <a:avLst/>
          </a:prstGeom>
        </p:spPr>
      </p:pic>
      <p:pic>
        <p:nvPicPr>
          <p:cNvPr id="15" name="グラフィックス 14" descr="ビデオ カメラ">
            <a:extLst>
              <a:ext uri="{FF2B5EF4-FFF2-40B4-BE49-F238E27FC236}">
                <a16:creationId xmlns:a16="http://schemas.microsoft.com/office/drawing/2014/main" id="{5270D853-9E8B-924E-90AF-D46BB578A2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06060" y="1287979"/>
            <a:ext cx="1611744" cy="1611744"/>
          </a:xfrm>
          <a:prstGeom prst="rect">
            <a:avLst/>
          </a:prstGeom>
        </p:spPr>
      </p:pic>
      <p:sp>
        <p:nvSpPr>
          <p:cNvPr id="17" name="加算記号 16">
            <a:extLst>
              <a:ext uri="{FF2B5EF4-FFF2-40B4-BE49-F238E27FC236}">
                <a16:creationId xmlns:a16="http://schemas.microsoft.com/office/drawing/2014/main" id="{8AA2E6B6-E58A-6E46-96B3-D5881EF9612A}"/>
              </a:ext>
            </a:extLst>
          </p:cNvPr>
          <p:cNvSpPr/>
          <p:nvPr/>
        </p:nvSpPr>
        <p:spPr>
          <a:xfrm>
            <a:off x="4176030" y="1643795"/>
            <a:ext cx="900113" cy="9001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等号 17">
            <a:extLst>
              <a:ext uri="{FF2B5EF4-FFF2-40B4-BE49-F238E27FC236}">
                <a16:creationId xmlns:a16="http://schemas.microsoft.com/office/drawing/2014/main" id="{47C05FD6-2B31-1049-AE67-0A6131D31191}"/>
              </a:ext>
            </a:extLst>
          </p:cNvPr>
          <p:cNvSpPr/>
          <p:nvPr/>
        </p:nvSpPr>
        <p:spPr>
          <a:xfrm>
            <a:off x="7347857" y="1777013"/>
            <a:ext cx="871537" cy="7668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0" name="グラフィックス 19" descr="疑問符">
            <a:extLst>
              <a:ext uri="{FF2B5EF4-FFF2-40B4-BE49-F238E27FC236}">
                <a16:creationId xmlns:a16="http://schemas.microsoft.com/office/drawing/2014/main" id="{53FF5CCB-1A8D-7A4C-8C6F-F2D624A596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77620" y="1419057"/>
            <a:ext cx="1355262" cy="1355262"/>
          </a:xfrm>
          <a:prstGeom prst="rect">
            <a:avLst/>
          </a:prstGeom>
        </p:spPr>
      </p:pic>
      <p:sp>
        <p:nvSpPr>
          <p:cNvPr id="21" name="テキスト ボックス 20">
            <a:extLst>
              <a:ext uri="{FF2B5EF4-FFF2-40B4-BE49-F238E27FC236}">
                <a16:creationId xmlns:a16="http://schemas.microsoft.com/office/drawing/2014/main" id="{513BD20C-CB73-474B-BA76-B2FF1186F75C}"/>
              </a:ext>
            </a:extLst>
          </p:cNvPr>
          <p:cNvSpPr txBox="1"/>
          <p:nvPr/>
        </p:nvSpPr>
        <p:spPr>
          <a:xfrm>
            <a:off x="1692963" y="2918747"/>
            <a:ext cx="2448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2400" i="1">
                <a:ln w="0"/>
                <a:solidFill>
                  <a:schemeClr val="tx1"/>
                </a:solidFill>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バーチャル映像</a:t>
            </a:r>
          </a:p>
        </p:txBody>
      </p:sp>
      <p:sp>
        <p:nvSpPr>
          <p:cNvPr id="22" name="テキスト ボックス 21">
            <a:extLst>
              <a:ext uri="{FF2B5EF4-FFF2-40B4-BE49-F238E27FC236}">
                <a16:creationId xmlns:a16="http://schemas.microsoft.com/office/drawing/2014/main" id="{D746DD86-AD2E-8246-8AF0-78EBEE419A61}"/>
              </a:ext>
            </a:extLst>
          </p:cNvPr>
          <p:cNvSpPr txBox="1"/>
          <p:nvPr/>
        </p:nvSpPr>
        <p:spPr>
          <a:xfrm>
            <a:off x="4867132" y="2899722"/>
            <a:ext cx="2448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kumimoji="1" lang="ja-JP" altLang="en-US" sz="2400" i="1">
                <a:ln w="0"/>
                <a:solidFill>
                  <a:schemeClr val="tx1"/>
                </a:solidFill>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立体音響</a:t>
            </a:r>
          </a:p>
        </p:txBody>
      </p:sp>
      <p:sp>
        <p:nvSpPr>
          <p:cNvPr id="23" name="テキスト ボックス 22">
            <a:extLst>
              <a:ext uri="{FF2B5EF4-FFF2-40B4-BE49-F238E27FC236}">
                <a16:creationId xmlns:a16="http://schemas.microsoft.com/office/drawing/2014/main" id="{2DB61CE2-E17B-B74F-B500-AC5048A6BC01}"/>
              </a:ext>
            </a:extLst>
          </p:cNvPr>
          <p:cNvSpPr txBox="1"/>
          <p:nvPr/>
        </p:nvSpPr>
        <p:spPr>
          <a:xfrm>
            <a:off x="8121500" y="2805166"/>
            <a:ext cx="255609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2000" i="1">
                <a:ln w="0"/>
                <a:solidFill>
                  <a:schemeClr val="tx1"/>
                </a:solidFill>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バーチャル映像を</a:t>
            </a:r>
            <a:endParaRPr kumimoji="1" lang="en-US" altLang="ja-JP" sz="2000" i="1" dirty="0">
              <a:ln w="0"/>
              <a:solidFill>
                <a:schemeClr val="tx1"/>
              </a:solidFill>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endParaRPr>
          </a:p>
          <a:p>
            <a:pPr algn="ctr"/>
            <a:r>
              <a:rPr kumimoji="1" lang="ja-JP" altLang="en-US" sz="2000" i="1">
                <a:ln w="0"/>
                <a:solidFill>
                  <a:schemeClr val="tx1"/>
                </a:solidFill>
                <a:effectLst>
                  <a:outerShdw blurRad="38100" dist="19050" dir="2700000" algn="tl" rotWithShape="0">
                    <a:schemeClr val="dk1">
                      <a:alpha val="40000"/>
                    </a:schemeClr>
                  </a:outerShdw>
                </a:effectLst>
                <a:latin typeface="Meiryo" panose="020B0604030504040204" pitchFamily="34" charset="-128"/>
                <a:ea typeface="Meiryo" panose="020B0604030504040204" pitchFamily="34" charset="-128"/>
              </a:rPr>
              <a:t>リアルに感じるもの</a:t>
            </a:r>
          </a:p>
        </p:txBody>
      </p:sp>
    </p:spTree>
    <p:extLst>
      <p:ext uri="{BB962C8B-B14F-4D97-AF65-F5344CB8AC3E}">
        <p14:creationId xmlns:p14="http://schemas.microsoft.com/office/powerpoint/2010/main" val="78311509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65</Words>
  <Application>Microsoft Macintosh PowerPoint</Application>
  <PresentationFormat>ワイド画面</PresentationFormat>
  <Paragraphs>9</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HGMaruGothicMPRO</vt:lpstr>
      <vt:lpstr>Meiryo</vt:lpstr>
      <vt:lpstr>游ゴシック</vt:lpstr>
      <vt:lpstr>Arial</vt:lpstr>
      <vt:lpstr>Modern Love</vt:lpstr>
      <vt:lpstr>The Hand</vt:lpstr>
      <vt:lpstr>SketchyVTI</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HAZEKI Kotaro</dc:creator>
  <cp:lastModifiedBy>HAZEKI Kotaro</cp:lastModifiedBy>
  <cp:revision>2</cp:revision>
  <dcterms:created xsi:type="dcterms:W3CDTF">2020-07-14T10:15:13Z</dcterms:created>
  <dcterms:modified xsi:type="dcterms:W3CDTF">2020-07-14T17:02:42Z</dcterms:modified>
</cp:coreProperties>
</file>