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1" r:id="rId3"/>
    <p:sldId id="259" r:id="rId4"/>
    <p:sldId id="263" r:id="rId5"/>
    <p:sldId id="258" r:id="rId6"/>
    <p:sldId id="264" r:id="rId7"/>
    <p:sldId id="260"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nh bui cuong" initials="tbc" lastIdx="1" clrIdx="0">
    <p:extLst>
      <p:ext uri="{19B8F6BF-5375-455C-9EA6-DF929625EA0E}">
        <p15:presenceInfo xmlns:p15="http://schemas.microsoft.com/office/powerpoint/2012/main" userId="d348ff7b8205ac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2279D-B712-481F-ADF2-F391E01C208D}" type="datetimeFigureOut">
              <a:rPr lang="en-US" smtClean="0"/>
              <a:t>6/13/2020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C1163-BC2C-4FAE-948F-D23A279EABF1}" type="slidenum">
              <a:rPr lang="en-US" smtClean="0"/>
              <a:t>‹#›</a:t>
            </a:fld>
            <a:endParaRPr lang="en-US"/>
          </a:p>
        </p:txBody>
      </p:sp>
    </p:spTree>
    <p:extLst>
      <p:ext uri="{BB962C8B-B14F-4D97-AF65-F5344CB8AC3E}">
        <p14:creationId xmlns:p14="http://schemas.microsoft.com/office/powerpoint/2010/main" val="100184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4C1163-BC2C-4FAE-948F-D23A279EABF1}" type="slidenum">
              <a:rPr lang="en-US" smtClean="0"/>
              <a:t>5</a:t>
            </a:fld>
            <a:endParaRPr lang="en-US"/>
          </a:p>
        </p:txBody>
      </p:sp>
    </p:spTree>
    <p:extLst>
      <p:ext uri="{BB962C8B-B14F-4D97-AF65-F5344CB8AC3E}">
        <p14:creationId xmlns:p14="http://schemas.microsoft.com/office/powerpoint/2010/main" val="387377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F289-ABB9-4A46-A6F7-E4149AFD56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B161D0-644B-4E09-9BA2-1060942453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6E815A6-2449-4216-809D-0A1F8C9D5870}"/>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5" name="Footer Placeholder 4">
            <a:extLst>
              <a:ext uri="{FF2B5EF4-FFF2-40B4-BE49-F238E27FC236}">
                <a16:creationId xmlns:a16="http://schemas.microsoft.com/office/drawing/2014/main" id="{1B661754-4D96-4D26-8150-D688B60C2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3FC7F-4C29-458D-B294-04D01757217D}"/>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221319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EA78-A58E-498F-BC7B-DC8CB124D7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2C36E-3592-4F49-BE51-7BDCF54A11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B436A-D4FD-490B-929D-F44E6F6C0D2D}"/>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5" name="Footer Placeholder 4">
            <a:extLst>
              <a:ext uri="{FF2B5EF4-FFF2-40B4-BE49-F238E27FC236}">
                <a16:creationId xmlns:a16="http://schemas.microsoft.com/office/drawing/2014/main" id="{2992EF5C-7EA2-48C3-B4FD-6AD908DEC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FE359-681A-4ACA-9C60-798176C7E159}"/>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361019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9CA43-F692-46AC-90C2-6EDF7DBBB4A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F2B4E3-097C-4B00-9BF9-8331518F5B1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48861-2AE5-4D5A-952A-40F8CEF00E14}"/>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5" name="Footer Placeholder 4">
            <a:extLst>
              <a:ext uri="{FF2B5EF4-FFF2-40B4-BE49-F238E27FC236}">
                <a16:creationId xmlns:a16="http://schemas.microsoft.com/office/drawing/2014/main" id="{72D3CEC9-593F-4FB6-BB09-12F249D91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1938-9BEC-437D-BC44-0EAEE613170D}"/>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311916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505A-E394-4534-85F9-080B5D70E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50EF9C-E5FE-4ED2-8844-16FB28329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A11A0-1C8B-40DD-84EA-99363B37F1F7}"/>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5" name="Footer Placeholder 4">
            <a:extLst>
              <a:ext uri="{FF2B5EF4-FFF2-40B4-BE49-F238E27FC236}">
                <a16:creationId xmlns:a16="http://schemas.microsoft.com/office/drawing/2014/main" id="{F8E56A4F-2042-4328-9B23-82C6B899D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1E55E-BBB6-4733-BB45-2AD9AD325A10}"/>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227342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89CE-E95C-443B-9C8B-E8F206FDB95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46C6EC3-7E8A-4723-813A-2BBF96EF46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AECD5B-52B2-4C5A-9670-EDC5BE47AEA4}"/>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5" name="Footer Placeholder 4">
            <a:extLst>
              <a:ext uri="{FF2B5EF4-FFF2-40B4-BE49-F238E27FC236}">
                <a16:creationId xmlns:a16="http://schemas.microsoft.com/office/drawing/2014/main" id="{F72C8860-BF3B-4EFF-A606-EA32C036D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21197-1BE9-4936-81A5-B9FCC56668C4}"/>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39675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74D9-6779-48ED-8979-043D8BC00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821F7-373E-4C34-8DE5-FF9E351B851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3C3B6-72CD-4811-BF4D-CAEE3E5BB0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6880F1-7E5A-455A-B552-FC4430FE1090}"/>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6" name="Footer Placeholder 5">
            <a:extLst>
              <a:ext uri="{FF2B5EF4-FFF2-40B4-BE49-F238E27FC236}">
                <a16:creationId xmlns:a16="http://schemas.microsoft.com/office/drawing/2014/main" id="{EB1D1B37-39EA-4D00-8751-48D9D7442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DCC9A-CB3E-4E85-BD2B-68C0428BE935}"/>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359884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8198-AD19-4CAC-B80B-BF9EC3CDBF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EC5D88-7859-4C5F-AA8D-69E977D6DE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A41669-275B-4289-A77E-D8D3E5F09BD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8BB78D-2226-4FE7-8D13-975839460C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A29EB-F767-4413-BF7C-160D98BFABE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43BC2E-B607-4AFB-B585-8E8A36B3DEA6}"/>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8" name="Footer Placeholder 7">
            <a:extLst>
              <a:ext uri="{FF2B5EF4-FFF2-40B4-BE49-F238E27FC236}">
                <a16:creationId xmlns:a16="http://schemas.microsoft.com/office/drawing/2014/main" id="{CAD4A92B-F766-4870-85B3-6BDCE3A361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2889B5-83F1-4091-834F-699AB0322566}"/>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290045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5E94-55AD-45E1-B78D-1363C3F1D4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A43B10-614D-4B9D-ACB3-B5503391887B}"/>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4" name="Footer Placeholder 3">
            <a:extLst>
              <a:ext uri="{FF2B5EF4-FFF2-40B4-BE49-F238E27FC236}">
                <a16:creationId xmlns:a16="http://schemas.microsoft.com/office/drawing/2014/main" id="{C60502C8-C306-47FF-8ED5-49636AB49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3A44E-0C9D-4A37-B701-9BED290F391E}"/>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389911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08614-5D3E-45AC-9037-E8B974201F80}"/>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3" name="Footer Placeholder 2">
            <a:extLst>
              <a:ext uri="{FF2B5EF4-FFF2-40B4-BE49-F238E27FC236}">
                <a16:creationId xmlns:a16="http://schemas.microsoft.com/office/drawing/2014/main" id="{762E9E96-A4DD-4FAE-80AD-5D021D19F0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BAA457-DEDF-4BCD-ABA1-F3ED1ECE9B59}"/>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282619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17ED-B08B-4AB7-BD53-79EE560F77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2A0177-C640-4007-BAEE-9BB6D60C361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5A4A03-510A-455F-9DC4-E6670DAE99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B662E9-5773-4A18-AB0F-877EBB7873E7}"/>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6" name="Footer Placeholder 5">
            <a:extLst>
              <a:ext uri="{FF2B5EF4-FFF2-40B4-BE49-F238E27FC236}">
                <a16:creationId xmlns:a16="http://schemas.microsoft.com/office/drawing/2014/main" id="{70ECB35C-1419-490C-B1DF-510204EA0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2E8F1-E2C7-4390-9301-3BC368D92723}"/>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150080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EFFF-B8A3-4D86-88F7-95BF508049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97F316-9B8C-4C9E-BFEA-34D9AF678F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73E6B5F-65C5-4383-BCBF-41A4E8567D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6E67CB-49DB-4C85-905D-606E0DB7294A}"/>
              </a:ext>
            </a:extLst>
          </p:cNvPr>
          <p:cNvSpPr>
            <a:spLocks noGrp="1"/>
          </p:cNvSpPr>
          <p:nvPr>
            <p:ph type="dt" sz="half" idx="10"/>
          </p:nvPr>
        </p:nvSpPr>
        <p:spPr/>
        <p:txBody>
          <a:bodyPr/>
          <a:lstStyle/>
          <a:p>
            <a:fld id="{A3FFB1EA-42FC-48AB-8544-6E182A22F23C}" type="datetimeFigureOut">
              <a:rPr lang="en-US" smtClean="0"/>
              <a:t>6/13/2020</a:t>
            </a:fld>
            <a:endParaRPr lang="en-US"/>
          </a:p>
        </p:txBody>
      </p:sp>
      <p:sp>
        <p:nvSpPr>
          <p:cNvPr id="6" name="Footer Placeholder 5">
            <a:extLst>
              <a:ext uri="{FF2B5EF4-FFF2-40B4-BE49-F238E27FC236}">
                <a16:creationId xmlns:a16="http://schemas.microsoft.com/office/drawing/2014/main" id="{DB4FACDA-CEA2-4EEA-9138-E3604AD6F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BD7074-27E0-478C-A4C6-D8108313D8B7}"/>
              </a:ext>
            </a:extLst>
          </p:cNvPr>
          <p:cNvSpPr>
            <a:spLocks noGrp="1"/>
          </p:cNvSpPr>
          <p:nvPr>
            <p:ph type="sldNum" sz="quarter" idx="12"/>
          </p:nvPr>
        </p:nvSpPr>
        <p:spPr/>
        <p:txBody>
          <a:bodyPr/>
          <a:lstStyle/>
          <a:p>
            <a:fld id="{E58D7BF9-D590-425D-9ADE-FDE9DE74141D}" type="slidenum">
              <a:rPr lang="en-US" smtClean="0"/>
              <a:t>‹#›</a:t>
            </a:fld>
            <a:endParaRPr lang="en-US"/>
          </a:p>
        </p:txBody>
      </p:sp>
    </p:spTree>
    <p:extLst>
      <p:ext uri="{BB962C8B-B14F-4D97-AF65-F5344CB8AC3E}">
        <p14:creationId xmlns:p14="http://schemas.microsoft.com/office/powerpoint/2010/main" val="173118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5C0CD-94BC-4A71-8666-06AFFE139F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BC3F9D-9719-4FC1-B4C6-5CF838FCE9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63B23-F52B-4A45-8C4D-E7BC99FD3B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FFB1EA-42FC-48AB-8544-6E182A22F23C}" type="datetimeFigureOut">
              <a:rPr lang="en-US" smtClean="0"/>
              <a:t>6/13/2020</a:t>
            </a:fld>
            <a:endParaRPr lang="en-US"/>
          </a:p>
        </p:txBody>
      </p:sp>
      <p:sp>
        <p:nvSpPr>
          <p:cNvPr id="5" name="Footer Placeholder 4">
            <a:extLst>
              <a:ext uri="{FF2B5EF4-FFF2-40B4-BE49-F238E27FC236}">
                <a16:creationId xmlns:a16="http://schemas.microsoft.com/office/drawing/2014/main" id="{8D29DF67-0D21-4F45-A3F4-54D32DF2DD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383270-767F-4B3D-9EC8-DD1144738E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8D7BF9-D590-425D-9ADE-FDE9DE74141D}" type="slidenum">
              <a:rPr lang="en-US" smtClean="0"/>
              <a:t>‹#›</a:t>
            </a:fld>
            <a:endParaRPr lang="en-US"/>
          </a:p>
        </p:txBody>
      </p:sp>
    </p:spTree>
    <p:extLst>
      <p:ext uri="{BB962C8B-B14F-4D97-AF65-F5344CB8AC3E}">
        <p14:creationId xmlns:p14="http://schemas.microsoft.com/office/powerpoint/2010/main" val="3654526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jstage.jst.go.jp/article/tsjc/2011/0/2011_77/_article/-char/ja"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sucra.repo.nii.ac.jp/?action=pages_view_main&amp;active_action=repository_view_main_item_detail&amp;item_id=17941&amp;item_no=1&amp;page_id=26&amp;block_id=52" TargetMode="External"/><Relationship Id="rId5" Type="http://schemas.openxmlformats.org/officeDocument/2006/relationships/hyperlink" Target="https://www.jstage.jst.go.jp/article/iieej/34/2/34_2_134/_pdf/-char/ja" TargetMode="External"/><Relationship Id="rId4" Type="http://schemas.openxmlformats.org/officeDocument/2006/relationships/hyperlink" Target="https://www.jstage.jst.go.jp/article/pjsai/JSAI2009/0/JSAI2009_2I12/_pdf/-char/j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76516836"/>
              </p:ext>
            </p:extLst>
          </p:nvPr>
        </p:nvGraphicFramePr>
        <p:xfrm>
          <a:off x="0" y="260648"/>
          <a:ext cx="9252520" cy="7950280"/>
        </p:xfrm>
        <a:graphic>
          <a:graphicData uri="http://schemas.openxmlformats.org/drawingml/2006/table">
            <a:tbl>
              <a:tblPr firstRow="1" bandRow="1">
                <a:tableStyleId>{5C22544A-7EE6-4342-B048-85BDC9FD1C3A}</a:tableStyleId>
              </a:tblPr>
              <a:tblGrid>
                <a:gridCol w="9252520">
                  <a:extLst>
                    <a:ext uri="{9D8B030D-6E8A-4147-A177-3AD203B41FA5}">
                      <a16:colId xmlns:a16="http://schemas.microsoft.com/office/drawing/2014/main" val="20000"/>
                    </a:ext>
                  </a:extLst>
                </a:gridCol>
              </a:tblGrid>
              <a:tr h="7950280">
                <a:tc>
                  <a:txBody>
                    <a:bodyPr/>
                    <a:lstStyle/>
                    <a:p>
                      <a:endParaRPr lang="en-US" sz="2000" dirty="0"/>
                    </a:p>
                    <a:p>
                      <a:endParaRPr lang="en-US" sz="2000" dirty="0"/>
                    </a:p>
                    <a:p>
                      <a:pPr algn="ctr"/>
                      <a:r>
                        <a:rPr lang="ja-JP" altLang="en-US" sz="4400" dirty="0"/>
                        <a:t>車内で会話学習と会話支援システム</a:t>
                      </a:r>
                      <a:endParaRPr lang="en-US" altLang="ja-JP" sz="4400" dirty="0"/>
                    </a:p>
                    <a:p>
                      <a:pPr algn="ctr"/>
                      <a:endParaRPr lang="en-US" altLang="ja-JP" sz="4000" dirty="0"/>
                    </a:p>
                    <a:p>
                      <a:r>
                        <a:rPr lang="ja-JP" altLang="en-US" sz="2000" dirty="0"/>
                        <a:t>目的：ドライバーが運転しながら、後ろの人との会話を取りやすくする。</a:t>
                      </a:r>
                      <a:endParaRPr lang="en-US" altLang="ja-JP" sz="2000" dirty="0"/>
                    </a:p>
                    <a:p>
                      <a:r>
                        <a:rPr lang="ja-JP" altLang="en-US" sz="2000" dirty="0"/>
                        <a:t>また、後ろに座るお客さんに対面会話感を持たせる。</a:t>
                      </a:r>
                      <a:endParaRPr lang="en-US" altLang="ja-JP" sz="2000" dirty="0"/>
                    </a:p>
                    <a:p>
                      <a:endParaRPr lang="en-US" altLang="ja-JP" sz="2000" dirty="0"/>
                    </a:p>
                    <a:p>
                      <a:r>
                        <a:rPr lang="ja-JP" altLang="en-US" sz="2000" dirty="0"/>
                        <a:t>最初はカメラで運転手の顔を映すのを考えたが、先生のヒントで（正面で話すのが苦手な人とか角度がずらした方がしゃべりやすいと感じる人もいるので　≫そういう人たちの気持ちにも考えたら、位置関係をデザインする必要がある。）</a:t>
                      </a:r>
                      <a:endParaRPr lang="en-US" altLang="ja-JP" sz="2000" dirty="0"/>
                    </a:p>
                    <a:p>
                      <a:endParaRPr lang="en-US" altLang="ja-JP" sz="2000" dirty="0"/>
                    </a:p>
                    <a:p>
                      <a:r>
                        <a:rPr lang="ja-JP" altLang="en-US" sz="2000" dirty="0"/>
                        <a:t>そのため、車内で画面を客席の正面に設置するじゃなく、前の席と後ろの席の間にバーチャル</a:t>
                      </a:r>
                      <a:r>
                        <a:rPr lang="en-US" altLang="ja-JP" sz="2000" dirty="0"/>
                        <a:t>/</a:t>
                      </a:r>
                      <a:r>
                        <a:rPr lang="ja-JP" altLang="en-US" sz="2000" dirty="0"/>
                        <a:t>カメラ画面を設置する。　（バーチャル</a:t>
                      </a:r>
                      <a:r>
                        <a:rPr lang="en-US" altLang="ja-JP" sz="2000" dirty="0"/>
                        <a:t>/</a:t>
                      </a:r>
                      <a:r>
                        <a:rPr lang="ja-JP" altLang="en-US" sz="2000" dirty="0"/>
                        <a:t>カメラ画面の角度を自由に調整できる。　正面にしたり、角度をずらしたりする）</a:t>
                      </a:r>
                      <a:endParaRPr lang="en-US" altLang="ja-JP" sz="2000" dirty="0"/>
                    </a:p>
                    <a:p>
                      <a:endParaRPr lang="en-US" altLang="ja-JP" sz="2000" dirty="0"/>
                    </a:p>
                    <a:p>
                      <a:r>
                        <a:rPr lang="en-US" altLang="ja-JP" sz="2000" dirty="0"/>
                        <a:t>  </a:t>
                      </a:r>
                      <a:r>
                        <a:rPr lang="ja-JP" altLang="en-US" sz="2000" dirty="0"/>
                        <a:t>　　車内、タクシーで、運転手が（語学学習）＋　お客さんとの会話に支援　</a:t>
                      </a:r>
                      <a:endParaRPr lang="en-US" altLang="ja-JP" sz="2000" dirty="0"/>
                    </a:p>
                    <a:p>
                      <a:r>
                        <a:rPr lang="en-US" altLang="ja-JP" sz="2000" dirty="0"/>
                        <a:t>&gt;&gt;</a:t>
                      </a:r>
                      <a:r>
                        <a:rPr lang="ja-JP" altLang="en-US" sz="2000" dirty="0"/>
                        <a:t>：観光客との会話を取れるように、お客さんを喜ばせる。</a:t>
                      </a:r>
                      <a:endParaRPr lang="en-US" altLang="ja-JP" sz="2000" dirty="0"/>
                    </a:p>
                    <a:p>
                      <a:r>
                        <a:rPr lang="ja-JP" altLang="en-US" sz="2000" dirty="0"/>
                        <a:t>　　　　</a:t>
                      </a:r>
                      <a:endParaRPr lang="en-US" altLang="ja-JP" sz="2000" dirty="0"/>
                    </a:p>
                    <a:p>
                      <a:endParaRPr lang="en-US" sz="2000" dirty="0"/>
                    </a:p>
                    <a:p>
                      <a:endParaRPr lang="en-US" sz="2000" dirty="0"/>
                    </a:p>
                    <a:p>
                      <a:endParaRPr lang="en-US" sz="20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234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9141714"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1" y="1"/>
            <a:ext cx="9143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DAEBEF5A-AB3E-4707-BFB1-C5A330E3AD1B}"/>
              </a:ext>
            </a:extLst>
          </p:cNvPr>
          <p:cNvSpPr>
            <a:spLocks noGrp="1"/>
          </p:cNvSpPr>
          <p:nvPr>
            <p:ph type="title"/>
          </p:nvPr>
        </p:nvSpPr>
        <p:spPr>
          <a:xfrm>
            <a:off x="604244" y="1401859"/>
            <a:ext cx="2959643" cy="4054282"/>
          </a:xfrm>
        </p:spPr>
        <p:txBody>
          <a:bodyPr>
            <a:normAutofit/>
          </a:bodyPr>
          <a:lstStyle/>
          <a:p>
            <a:r>
              <a:rPr lang="ja-JP" altLang="en-US" sz="4000" dirty="0">
                <a:solidFill>
                  <a:srgbClr val="FFFFFF"/>
                </a:solidFill>
              </a:rPr>
              <a:t>会話学習と会話支援</a:t>
            </a:r>
            <a:br>
              <a:rPr lang="en-US" altLang="ja-JP" sz="4000" dirty="0">
                <a:solidFill>
                  <a:srgbClr val="FFFFFF"/>
                </a:solidFill>
              </a:rPr>
            </a:br>
            <a:r>
              <a:rPr lang="ja-JP" altLang="en-US" sz="4000" dirty="0">
                <a:solidFill>
                  <a:srgbClr val="FFFFFF"/>
                </a:solidFill>
              </a:rPr>
              <a:t>システム</a:t>
            </a:r>
            <a:endParaRPr lang="en-US" sz="4000" dirty="0">
              <a:solidFill>
                <a:srgbClr val="FFFFFF"/>
              </a:solidFill>
            </a:endParaRPr>
          </a:p>
        </p:txBody>
      </p:sp>
      <p:sp>
        <p:nvSpPr>
          <p:cNvPr id="3" name="Content Placeholder 2">
            <a:extLst>
              <a:ext uri="{FF2B5EF4-FFF2-40B4-BE49-F238E27FC236}">
                <a16:creationId xmlns:a16="http://schemas.microsoft.com/office/drawing/2014/main" id="{5AC18F97-6E40-445F-BF47-DED392891BBF}"/>
              </a:ext>
            </a:extLst>
          </p:cNvPr>
          <p:cNvSpPr>
            <a:spLocks noGrp="1"/>
          </p:cNvSpPr>
          <p:nvPr>
            <p:ph idx="1"/>
          </p:nvPr>
        </p:nvSpPr>
        <p:spPr>
          <a:xfrm>
            <a:off x="3943350" y="980728"/>
            <a:ext cx="4596404" cy="4324138"/>
          </a:xfrm>
        </p:spPr>
        <p:txBody>
          <a:bodyPr anchor="ctr">
            <a:normAutofit/>
          </a:bodyPr>
          <a:lstStyle/>
          <a:p>
            <a:pPr marL="0" indent="0">
              <a:buNone/>
            </a:pPr>
            <a:r>
              <a:rPr lang="ja-JP" altLang="en-US" sz="2400" dirty="0">
                <a:solidFill>
                  <a:srgbClr val="FF0000"/>
                </a:solidFill>
              </a:rPr>
              <a:t>１．お客さんがいない時：バーチャル環境で練習</a:t>
            </a:r>
            <a:endParaRPr lang="en-US" altLang="ja-JP" sz="2400" dirty="0">
              <a:solidFill>
                <a:srgbClr val="FF0000"/>
              </a:solidFill>
            </a:endParaRPr>
          </a:p>
          <a:p>
            <a:pPr marL="0" indent="0">
              <a:buNone/>
            </a:pPr>
            <a:endParaRPr lang="en-US" sz="2400" dirty="0">
              <a:solidFill>
                <a:srgbClr val="FFFFFF"/>
              </a:solidFill>
            </a:endParaRPr>
          </a:p>
          <a:p>
            <a:pPr marL="0" indent="0">
              <a:buNone/>
            </a:pPr>
            <a:r>
              <a:rPr lang="ja-JP" altLang="en-US" sz="2400" dirty="0">
                <a:solidFill>
                  <a:srgbClr val="FFFFFF"/>
                </a:solidFill>
              </a:rPr>
              <a:t>２．お客さんがいる時：疑似対面コミュニケーション</a:t>
            </a:r>
            <a:endParaRPr lang="en-US" sz="2400" dirty="0">
              <a:solidFill>
                <a:srgbClr val="FFFFFF"/>
              </a:solidFill>
            </a:endParaRP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9141714"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50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4330" y="260648"/>
            <a:ext cx="4062166" cy="5832648"/>
          </a:xfrm>
        </p:spPr>
        <p:txBody>
          <a:bodyPr anchor="ctr">
            <a:normAutofit fontScale="85000" lnSpcReduction="20000"/>
          </a:bodyPr>
          <a:lstStyle/>
          <a:p>
            <a:pPr marL="0" indent="0">
              <a:buNone/>
            </a:pPr>
            <a:r>
              <a:rPr lang="en-US" altLang="ja-JP" sz="3800" dirty="0">
                <a:solidFill>
                  <a:srgbClr val="000000"/>
                </a:solidFill>
              </a:rPr>
              <a:t>※</a:t>
            </a:r>
            <a:r>
              <a:rPr lang="ja-JP" altLang="en-US" sz="3800" dirty="0">
                <a:solidFill>
                  <a:srgbClr val="000000"/>
                </a:solidFill>
              </a:rPr>
              <a:t>バーチャル</a:t>
            </a:r>
            <a:r>
              <a:rPr lang="en-US" altLang="ja-JP" sz="3800" dirty="0">
                <a:solidFill>
                  <a:srgbClr val="000000"/>
                </a:solidFill>
              </a:rPr>
              <a:t>/</a:t>
            </a:r>
            <a:r>
              <a:rPr lang="ja-JP" altLang="en-US" sz="3800" dirty="0">
                <a:solidFill>
                  <a:srgbClr val="000000"/>
                </a:solidFill>
              </a:rPr>
              <a:t>カメラ画面で自分の顔を表す</a:t>
            </a:r>
            <a:endParaRPr lang="en-US" altLang="ja-JP" sz="3800" dirty="0">
              <a:solidFill>
                <a:srgbClr val="000000"/>
              </a:solidFill>
            </a:endParaRPr>
          </a:p>
          <a:p>
            <a:pPr marL="0" indent="0">
              <a:buNone/>
            </a:pPr>
            <a:endParaRPr lang="en-US" altLang="ja-JP" sz="2900" dirty="0">
              <a:solidFill>
                <a:srgbClr val="000000"/>
              </a:solidFill>
            </a:endParaRPr>
          </a:p>
          <a:p>
            <a:pPr marL="0" indent="0">
              <a:buNone/>
            </a:pPr>
            <a:r>
              <a:rPr lang="ja-JP" altLang="en-US" sz="2900" dirty="0">
                <a:solidFill>
                  <a:srgbClr val="00B0F0"/>
                </a:solidFill>
              </a:rPr>
              <a:t>１．お客さんがいない時：</a:t>
            </a:r>
            <a:endParaRPr lang="en-US" altLang="ja-JP" sz="2900" dirty="0">
              <a:solidFill>
                <a:srgbClr val="00B0F0"/>
              </a:solidFill>
            </a:endParaRPr>
          </a:p>
          <a:p>
            <a:pPr marL="0" indent="0">
              <a:buNone/>
            </a:pPr>
            <a:r>
              <a:rPr lang="en-US" altLang="ja-JP" sz="2400" b="1" dirty="0">
                <a:solidFill>
                  <a:srgbClr val="FF0000"/>
                </a:solidFill>
              </a:rPr>
              <a:t> </a:t>
            </a:r>
            <a:r>
              <a:rPr lang="ja-JP" altLang="en-US" sz="2400" b="1" dirty="0">
                <a:solidFill>
                  <a:srgbClr val="FF0000"/>
                </a:solidFill>
              </a:rPr>
              <a:t>（</a:t>
            </a:r>
            <a:r>
              <a:rPr lang="en-US" altLang="ja-JP" sz="2400" b="1" dirty="0">
                <a:solidFill>
                  <a:srgbClr val="FF0000"/>
                </a:solidFill>
              </a:rPr>
              <a:t>1</a:t>
            </a:r>
            <a:r>
              <a:rPr lang="ja-JP" altLang="en-US" sz="2400" b="1" dirty="0">
                <a:solidFill>
                  <a:srgbClr val="FF0000"/>
                </a:solidFill>
              </a:rPr>
              <a:t>の画面で英語を学習する）</a:t>
            </a:r>
            <a:endParaRPr lang="en-US" altLang="ja-JP" sz="2400" b="1" dirty="0">
              <a:solidFill>
                <a:srgbClr val="FF0000"/>
              </a:solidFill>
            </a:endParaRPr>
          </a:p>
          <a:p>
            <a:pPr marL="0" indent="0">
              <a:buNone/>
            </a:pPr>
            <a:endParaRPr lang="en-US" altLang="ja-JP" sz="2900" dirty="0">
              <a:solidFill>
                <a:srgbClr val="000000"/>
              </a:solidFill>
            </a:endParaRPr>
          </a:p>
          <a:p>
            <a:pPr marL="0" indent="0">
              <a:buNone/>
            </a:pPr>
            <a:r>
              <a:rPr lang="en-US" altLang="ja-JP" sz="2900" dirty="0">
                <a:solidFill>
                  <a:srgbClr val="000000"/>
                </a:solidFill>
              </a:rPr>
              <a:t>	</a:t>
            </a:r>
            <a:r>
              <a:rPr lang="ja-JP" altLang="en-US" sz="2900" dirty="0">
                <a:solidFill>
                  <a:srgbClr val="000000"/>
                </a:solidFill>
              </a:rPr>
              <a:t>✙車内を英会話を学ぶステージにする。（フレーズやフォーマットを覚えていく）</a:t>
            </a:r>
            <a:endParaRPr lang="en-US" altLang="ja-JP" sz="2900" dirty="0">
              <a:solidFill>
                <a:srgbClr val="000000"/>
              </a:solidFill>
            </a:endParaRPr>
          </a:p>
          <a:p>
            <a:pPr marL="0" indent="0">
              <a:buNone/>
            </a:pPr>
            <a:r>
              <a:rPr lang="en-US" sz="2900" dirty="0">
                <a:solidFill>
                  <a:srgbClr val="000000"/>
                </a:solidFill>
              </a:rPr>
              <a:t>	</a:t>
            </a:r>
          </a:p>
          <a:p>
            <a:pPr marL="0" indent="0">
              <a:buNone/>
            </a:pPr>
            <a:r>
              <a:rPr lang="en-US" altLang="ja-JP" sz="2900" dirty="0">
                <a:solidFill>
                  <a:srgbClr val="000000"/>
                </a:solidFill>
              </a:rPr>
              <a:t>	</a:t>
            </a:r>
            <a:r>
              <a:rPr lang="ja-JP" altLang="en-US" sz="2900" dirty="0">
                <a:solidFill>
                  <a:srgbClr val="000000"/>
                </a:solidFill>
              </a:rPr>
              <a:t>✙英会話を練習するステージ。（覚えたフレーズを口に出す、話した内容を自動的に録音されて、流れる　≫　利用者が聞き直す。）</a:t>
            </a:r>
            <a:endParaRPr lang="en-US" altLang="ja-JP" sz="2900" dirty="0">
              <a:solidFill>
                <a:srgbClr val="000000"/>
              </a:solidFill>
            </a:endParaRPr>
          </a:p>
          <a:p>
            <a:pPr marL="0" indent="0">
              <a:buNone/>
            </a:pPr>
            <a:endParaRPr lang="en-US" altLang="ja-JP" sz="1400" dirty="0">
              <a:solidFill>
                <a:srgbClr val="000000"/>
              </a:solidFill>
            </a:endParaRPr>
          </a:p>
        </p:txBody>
      </p:sp>
      <p:pic>
        <p:nvPicPr>
          <p:cNvPr id="5" name="Picture 4" descr="A car parked in a parking lot&#10;&#10;Description automatically generated">
            <a:extLst>
              <a:ext uri="{FF2B5EF4-FFF2-40B4-BE49-F238E27FC236}">
                <a16:creationId xmlns:a16="http://schemas.microsoft.com/office/drawing/2014/main" id="{C60C1116-CC66-44E5-A65C-4F368B06D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74330" cy="6858000"/>
          </a:xfrm>
          <a:prstGeom prst="rect">
            <a:avLst/>
          </a:prstGeom>
        </p:spPr>
      </p:pic>
    </p:spTree>
    <p:extLst>
      <p:ext uri="{BB962C8B-B14F-4D97-AF65-F5344CB8AC3E}">
        <p14:creationId xmlns:p14="http://schemas.microsoft.com/office/powerpoint/2010/main" val="322065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AEBEF5A-AB3E-4707-BFB1-C5A330E3AD1B}"/>
              </a:ext>
            </a:extLst>
          </p:cNvPr>
          <p:cNvSpPr>
            <a:spLocks noGrp="1"/>
          </p:cNvSpPr>
          <p:nvPr>
            <p:ph type="title"/>
          </p:nvPr>
        </p:nvSpPr>
        <p:spPr>
          <a:xfrm>
            <a:off x="760605" y="1450655"/>
            <a:ext cx="2949023" cy="3956690"/>
          </a:xfrm>
        </p:spPr>
        <p:txBody>
          <a:bodyPr anchor="ctr">
            <a:normAutofit/>
          </a:bodyPr>
          <a:lstStyle/>
          <a:p>
            <a:r>
              <a:rPr lang="ja-JP" altLang="en-US" sz="5400">
                <a:solidFill>
                  <a:schemeClr val="bg1"/>
                </a:solidFill>
              </a:rPr>
              <a:t>会話学習と会話支援</a:t>
            </a:r>
            <a:br>
              <a:rPr lang="en-US" altLang="ja-JP" sz="5400">
                <a:solidFill>
                  <a:schemeClr val="bg1"/>
                </a:solidFill>
              </a:rPr>
            </a:br>
            <a:r>
              <a:rPr lang="ja-JP" altLang="en-US" sz="5400">
                <a:solidFill>
                  <a:schemeClr val="bg1"/>
                </a:solidFill>
              </a:rPr>
              <a:t>システム</a:t>
            </a:r>
            <a:endParaRPr lang="en-US" sz="54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C18F97-6E40-445F-BF47-DED392891BBF}"/>
              </a:ext>
            </a:extLst>
          </p:cNvPr>
          <p:cNvSpPr>
            <a:spLocks noGrp="1"/>
          </p:cNvSpPr>
          <p:nvPr>
            <p:ph idx="1"/>
          </p:nvPr>
        </p:nvSpPr>
        <p:spPr>
          <a:xfrm>
            <a:off x="4572000" y="1108061"/>
            <a:ext cx="3756675" cy="4571972"/>
          </a:xfrm>
        </p:spPr>
        <p:txBody>
          <a:bodyPr anchor="ctr">
            <a:normAutofit/>
          </a:bodyPr>
          <a:lstStyle/>
          <a:p>
            <a:pPr marL="0" indent="0">
              <a:buNone/>
            </a:pPr>
            <a:r>
              <a:rPr lang="ja-JP" altLang="en-US" sz="2400" dirty="0">
                <a:solidFill>
                  <a:schemeClr val="bg1"/>
                </a:solidFill>
              </a:rPr>
              <a:t>１．お客さんがいない時：バーチャル環境で練習</a:t>
            </a:r>
            <a:endParaRPr lang="en-US" altLang="ja-JP" sz="2400" dirty="0">
              <a:solidFill>
                <a:schemeClr val="bg1"/>
              </a:solidFill>
            </a:endParaRPr>
          </a:p>
          <a:p>
            <a:pPr marL="0" indent="0">
              <a:buNone/>
            </a:pPr>
            <a:endParaRPr lang="en-US" sz="2400" dirty="0">
              <a:solidFill>
                <a:schemeClr val="bg1"/>
              </a:solidFill>
            </a:endParaRPr>
          </a:p>
          <a:p>
            <a:pPr marL="0" indent="0">
              <a:buNone/>
            </a:pPr>
            <a:r>
              <a:rPr lang="ja-JP" altLang="en-US" sz="2400" dirty="0">
                <a:solidFill>
                  <a:srgbClr val="FF0000"/>
                </a:solidFill>
              </a:rPr>
              <a:t>２．お客さんがいる時：疑似対面コミュニケーション</a:t>
            </a:r>
            <a:endParaRPr lang="en-US" sz="2400" dirty="0">
              <a:solidFill>
                <a:srgbClr val="FF0000"/>
              </a:solidFill>
            </a:endParaRPr>
          </a:p>
        </p:txBody>
      </p:sp>
    </p:spTree>
    <p:extLst>
      <p:ext uri="{BB962C8B-B14F-4D97-AF65-F5344CB8AC3E}">
        <p14:creationId xmlns:p14="http://schemas.microsoft.com/office/powerpoint/2010/main" val="95828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marL="0" indent="0">
              <a:buNone/>
            </a:pPr>
            <a:r>
              <a:rPr lang="ja-JP" altLang="en-US" sz="2000" dirty="0">
                <a:solidFill>
                  <a:srgbClr val="00B0F0"/>
                </a:solidFill>
              </a:rPr>
              <a:t>２．お客さんがいる時：　</a:t>
            </a:r>
            <a:endParaRPr lang="en-US" altLang="ja-JP" sz="2000" dirty="0">
              <a:solidFill>
                <a:srgbClr val="00B0F0"/>
              </a:solidFill>
            </a:endParaRPr>
          </a:p>
          <a:p>
            <a:pPr marL="0" indent="0">
              <a:buNone/>
            </a:pPr>
            <a:r>
              <a:rPr lang="ja-JP" altLang="en-US" sz="1800" b="1" dirty="0">
                <a:solidFill>
                  <a:srgbClr val="FF0000"/>
                </a:solidFill>
              </a:rPr>
              <a:t>（</a:t>
            </a:r>
            <a:r>
              <a:rPr lang="en-US" altLang="ja-JP" sz="1800" b="1" dirty="0">
                <a:solidFill>
                  <a:srgbClr val="FF0000"/>
                </a:solidFill>
              </a:rPr>
              <a:t>1</a:t>
            </a:r>
            <a:r>
              <a:rPr lang="ja-JP" altLang="en-US" sz="1800" b="1" dirty="0">
                <a:solidFill>
                  <a:srgbClr val="FF0000"/>
                </a:solidFill>
              </a:rPr>
              <a:t>の画面にお客さんの顔が映る；　</a:t>
            </a:r>
            <a:r>
              <a:rPr lang="en-US" altLang="ja-JP" sz="1800" b="1" dirty="0">
                <a:solidFill>
                  <a:srgbClr val="FF0000"/>
                </a:solidFill>
              </a:rPr>
              <a:t>2</a:t>
            </a:r>
            <a:r>
              <a:rPr lang="ja-JP" altLang="en-US" sz="1800" b="1" dirty="0">
                <a:solidFill>
                  <a:srgbClr val="FF0000"/>
                </a:solidFill>
              </a:rPr>
              <a:t>の画面にドライバーの顔が映る）</a:t>
            </a:r>
            <a:endParaRPr lang="en-US" altLang="ja-JP" sz="1800" b="1" dirty="0">
              <a:solidFill>
                <a:srgbClr val="FF0000"/>
              </a:solidFill>
            </a:endParaRPr>
          </a:p>
          <a:p>
            <a:pPr marL="0" indent="0">
              <a:buNone/>
            </a:pPr>
            <a:r>
              <a:rPr lang="en-US" altLang="ja-JP" sz="2000" dirty="0"/>
              <a:t>2.1</a:t>
            </a:r>
            <a:r>
              <a:rPr lang="ja-JP" altLang="en-US" sz="2000" dirty="0"/>
              <a:t>．運転しながら会話できるとき：</a:t>
            </a:r>
            <a:endParaRPr lang="en-US" altLang="ja-JP" sz="2000" dirty="0"/>
          </a:p>
          <a:p>
            <a:pPr marL="0" indent="0">
              <a:buNone/>
            </a:pPr>
            <a:r>
              <a:rPr lang="ja-JP" altLang="en-US" sz="2000" dirty="0"/>
              <a:t>　　✙設置した画面に通じて、対面感を持たせて、お客さんとの会話をする</a:t>
            </a:r>
            <a:endParaRPr lang="en-US" altLang="ja-JP" sz="2000" dirty="0"/>
          </a:p>
          <a:p>
            <a:pPr marL="0" indent="0">
              <a:buNone/>
            </a:pPr>
            <a:r>
              <a:rPr lang="en-US" altLang="ja-JP" sz="2000" dirty="0"/>
              <a:t>2.2</a:t>
            </a:r>
            <a:r>
              <a:rPr lang="ja-JP" altLang="en-US" sz="2000" dirty="0"/>
              <a:t>．運転に集中しなければならないとき：</a:t>
            </a:r>
            <a:endParaRPr lang="en-US" altLang="ja-JP" sz="2000" dirty="0"/>
          </a:p>
          <a:p>
            <a:pPr marL="0" indent="0">
              <a:buNone/>
            </a:pPr>
            <a:r>
              <a:rPr lang="ja-JP" altLang="en-US" sz="2000" dirty="0"/>
              <a:t>　　✙間を持たせるため、既に録音した音声を流す（観光情報についてなど）</a:t>
            </a:r>
            <a:endParaRPr lang="en-US" sz="2000" dirty="0"/>
          </a:p>
          <a:p>
            <a:endParaRPr lang="en-US" dirty="0"/>
          </a:p>
        </p:txBody>
      </p:sp>
      <p:pic>
        <p:nvPicPr>
          <p:cNvPr id="4" name="Picture 3" descr="A car parked in a parking lot&#10;&#10;Description automatically generated">
            <a:extLst>
              <a:ext uri="{FF2B5EF4-FFF2-40B4-BE49-F238E27FC236}">
                <a16:creationId xmlns:a16="http://schemas.microsoft.com/office/drawing/2014/main" id="{CB81DA6A-4171-4FA0-96A7-3926937F0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3986"/>
            <a:ext cx="9144000" cy="4194014"/>
          </a:xfrm>
          <a:prstGeom prst="rect">
            <a:avLst/>
          </a:prstGeom>
        </p:spPr>
      </p:pic>
    </p:spTree>
    <p:extLst>
      <p:ext uri="{BB962C8B-B14F-4D97-AF65-F5344CB8AC3E}">
        <p14:creationId xmlns:p14="http://schemas.microsoft.com/office/powerpoint/2010/main" val="179677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8DD39-C0D4-462D-88A0-E5BBE3638E4E}"/>
              </a:ext>
            </a:extLst>
          </p:cNvPr>
          <p:cNvSpPr>
            <a:spLocks noGrp="1"/>
          </p:cNvSpPr>
          <p:nvPr>
            <p:ph type="title"/>
          </p:nvPr>
        </p:nvSpPr>
        <p:spPr>
          <a:xfrm>
            <a:off x="628650" y="631825"/>
            <a:ext cx="7886700" cy="1325563"/>
          </a:xfrm>
        </p:spPr>
        <p:txBody>
          <a:bodyPr>
            <a:normAutofit/>
          </a:bodyPr>
          <a:lstStyle/>
          <a:p>
            <a:pPr algn="ctr"/>
            <a:r>
              <a:rPr lang="ja-JP" altLang="en-US" dirty="0">
                <a:solidFill>
                  <a:schemeClr val="bg1"/>
                </a:solidFill>
              </a:rPr>
              <a:t>ここでの問題</a:t>
            </a:r>
            <a:endParaRPr lang="en-US" dirty="0">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1957388"/>
            <a:ext cx="779754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9F48ED-4517-4374-AE1C-9C8B4F9B8D40}"/>
              </a:ext>
            </a:extLst>
          </p:cNvPr>
          <p:cNvSpPr>
            <a:spLocks noGrp="1"/>
          </p:cNvSpPr>
          <p:nvPr>
            <p:ph idx="1"/>
          </p:nvPr>
        </p:nvSpPr>
        <p:spPr>
          <a:xfrm>
            <a:off x="628650" y="2269173"/>
            <a:ext cx="7886700" cy="3659988"/>
          </a:xfrm>
        </p:spPr>
        <p:txBody>
          <a:bodyPr>
            <a:normAutofit lnSpcReduction="10000"/>
          </a:bodyPr>
          <a:lstStyle/>
          <a:p>
            <a:pPr marL="0" indent="0">
              <a:buNone/>
            </a:pPr>
            <a:r>
              <a:rPr lang="ja-JP" altLang="en-US" sz="1600" dirty="0">
                <a:solidFill>
                  <a:schemeClr val="bg1"/>
                </a:solidFill>
              </a:rPr>
              <a:t>⓵</a:t>
            </a:r>
            <a:r>
              <a:rPr lang="ja-JP" altLang="en-US" sz="2000" b="1" dirty="0">
                <a:solidFill>
                  <a:schemeClr val="bg1"/>
                </a:solidFill>
              </a:rPr>
              <a:t>会話が困る時：</a:t>
            </a:r>
            <a:endParaRPr lang="en-US" altLang="ja-JP" sz="2000" b="1" dirty="0">
              <a:solidFill>
                <a:schemeClr val="bg1"/>
              </a:solidFill>
            </a:endParaRPr>
          </a:p>
          <a:p>
            <a:pPr marL="0" indent="0">
              <a:buNone/>
            </a:pPr>
            <a:r>
              <a:rPr lang="ja-JP" altLang="en-US" sz="1600" dirty="0">
                <a:solidFill>
                  <a:schemeClr val="bg1"/>
                </a:solidFill>
              </a:rPr>
              <a:t>勉強はじめたばかりの時になかなか覚えるのが難しいし、すぐしゃべれるようになるわけはない、また、勉強したとしても、思い出せない人も少なくないと思う。</a:t>
            </a:r>
            <a:endParaRPr lang="en-US" altLang="ja-JP" sz="1600" dirty="0">
              <a:solidFill>
                <a:schemeClr val="bg1"/>
              </a:solidFill>
            </a:endParaRPr>
          </a:p>
          <a:p>
            <a:pPr marL="0" indent="0">
              <a:buNone/>
            </a:pPr>
            <a:r>
              <a:rPr lang="ja-JP" altLang="en-US" sz="1600" dirty="0">
                <a:solidFill>
                  <a:schemeClr val="bg1"/>
                </a:solidFill>
              </a:rPr>
              <a:t>そのために、そういうときに使用者を支援する必要がある。</a:t>
            </a:r>
            <a:endParaRPr lang="en-US" altLang="ja-JP" sz="1600" dirty="0">
              <a:solidFill>
                <a:schemeClr val="bg1"/>
              </a:solidFill>
            </a:endParaRPr>
          </a:p>
          <a:p>
            <a:pPr marL="0" indent="0">
              <a:buNone/>
            </a:pPr>
            <a:r>
              <a:rPr lang="ja-JP" altLang="en-US" sz="1600" dirty="0">
                <a:solidFill>
                  <a:schemeClr val="bg1"/>
                </a:solidFill>
              </a:rPr>
              <a:t>≫解決方法：　先生のアドバイスの通りに、お客さんの顔が映る画面に会話フレーズの選択肢を設定する。（会話の展開、何をしゃべればいいのかのヒントという選択肢も自動的に出てくる）</a:t>
            </a:r>
            <a:endParaRPr lang="en-US" altLang="ja-JP" sz="1600" dirty="0">
              <a:solidFill>
                <a:schemeClr val="bg1"/>
              </a:solidFill>
            </a:endParaRPr>
          </a:p>
          <a:p>
            <a:pPr marL="0" indent="0">
              <a:buNone/>
            </a:pPr>
            <a:r>
              <a:rPr lang="ja-JP" altLang="en-US" sz="1600" dirty="0">
                <a:solidFill>
                  <a:schemeClr val="bg1"/>
                </a:solidFill>
              </a:rPr>
              <a:t>⓶</a:t>
            </a:r>
            <a:r>
              <a:rPr lang="ja-JP" altLang="en-US" sz="2000" b="1" dirty="0">
                <a:solidFill>
                  <a:schemeClr val="bg1"/>
                </a:solidFill>
              </a:rPr>
              <a:t>お客さんが横に座る</a:t>
            </a:r>
            <a:r>
              <a:rPr lang="ja-JP" altLang="en-US" sz="2000" b="1" dirty="0">
                <a:solidFill>
                  <a:schemeClr val="bg1"/>
                </a:solidFill>
                <a:sym typeface="Wingdings" panose="05000000000000000000" pitchFamily="2" charset="2"/>
              </a:rPr>
              <a:t>：　</a:t>
            </a:r>
            <a:endParaRPr lang="en-US" altLang="ja-JP" sz="2000" b="1" dirty="0">
              <a:solidFill>
                <a:schemeClr val="bg1"/>
              </a:solidFill>
              <a:sym typeface="Wingdings" panose="05000000000000000000" pitchFamily="2" charset="2"/>
            </a:endParaRPr>
          </a:p>
          <a:p>
            <a:pPr marL="0" indent="0">
              <a:buNone/>
            </a:pPr>
            <a:r>
              <a:rPr lang="ja-JP" altLang="en-US" sz="1600" dirty="0">
                <a:solidFill>
                  <a:schemeClr val="bg1"/>
                </a:solidFill>
                <a:sym typeface="Wingdings" panose="05000000000000000000" pitchFamily="2" charset="2"/>
              </a:rPr>
              <a:t>横に座るお客さんがあまりいないと思うが、念のため</a:t>
            </a:r>
            <a:r>
              <a:rPr lang="ja-JP" altLang="en-US" sz="1600" dirty="0">
                <a:solidFill>
                  <a:schemeClr val="bg1"/>
                </a:solidFill>
              </a:rPr>
              <a:t>お客が映る画面はナビ画面じゃなく、運転手の前に画面を設置するする。（画面が目の前に置くので、運転しながら、画面を見るのも楽）</a:t>
            </a:r>
            <a:endParaRPr lang="en-US" altLang="ja-JP" sz="1600" dirty="0">
              <a:solidFill>
                <a:schemeClr val="bg1"/>
              </a:solidFill>
            </a:endParaRPr>
          </a:p>
          <a:p>
            <a:pPr marL="0" indent="0">
              <a:buNone/>
            </a:pPr>
            <a:r>
              <a:rPr lang="ja-JP" altLang="en-US" sz="1600" dirty="0">
                <a:solidFill>
                  <a:schemeClr val="bg1"/>
                </a:solidFill>
              </a:rPr>
              <a:t>また、お客さんが見る画面（運転手の顔が映る画面）を仕切りにする（または前の席と後ろの席に仕切りを置く　など、　≫　感染病を防ぐにも効果がある）</a:t>
            </a:r>
            <a:endParaRPr lang="en-US" altLang="ja-JP" sz="1600" dirty="0">
              <a:solidFill>
                <a:schemeClr val="bg1"/>
              </a:solidFill>
            </a:endParaRPr>
          </a:p>
          <a:p>
            <a:pPr marL="0" indent="0">
              <a:buNone/>
            </a:pPr>
            <a:endParaRPr lang="en-US" sz="1600" dirty="0">
              <a:solidFill>
                <a:schemeClr val="bg1"/>
              </a:solidFill>
            </a:endParaRPr>
          </a:p>
        </p:txBody>
      </p:sp>
    </p:spTree>
    <p:extLst>
      <p:ext uri="{BB962C8B-B14F-4D97-AF65-F5344CB8AC3E}">
        <p14:creationId xmlns:p14="http://schemas.microsoft.com/office/powerpoint/2010/main" val="91572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9144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9144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84419" y="448056"/>
            <a:ext cx="7375161" cy="1066802"/>
          </a:xfrm>
        </p:spPr>
        <p:txBody>
          <a:bodyPr>
            <a:normAutofit/>
          </a:bodyPr>
          <a:lstStyle/>
          <a:p>
            <a:endParaRPr lang="en-US" sz="3500">
              <a:solidFill>
                <a:srgbClr val="3F3F3F"/>
              </a:solidFill>
            </a:endParaRPr>
          </a:p>
        </p:txBody>
      </p:sp>
      <p:sp>
        <p:nvSpPr>
          <p:cNvPr id="3" name="Content Placeholder 2"/>
          <p:cNvSpPr>
            <a:spLocks noGrp="1"/>
          </p:cNvSpPr>
          <p:nvPr>
            <p:ph idx="1"/>
          </p:nvPr>
        </p:nvSpPr>
        <p:spPr>
          <a:xfrm>
            <a:off x="884418" y="1860102"/>
            <a:ext cx="7375161" cy="2945574"/>
          </a:xfrm>
        </p:spPr>
        <p:txBody>
          <a:bodyPr anchor="ctr">
            <a:normAutofit lnSpcReduction="10000"/>
          </a:bodyPr>
          <a:lstStyle/>
          <a:p>
            <a:pPr marL="0" indent="0">
              <a:buNone/>
            </a:pPr>
            <a:endParaRPr lang="en-US" altLang="ja-JP" sz="2400" dirty="0">
              <a:solidFill>
                <a:srgbClr val="FFFFFF"/>
              </a:solidFill>
            </a:endParaRPr>
          </a:p>
          <a:p>
            <a:pPr marL="0" indent="0">
              <a:buNone/>
            </a:pPr>
            <a:endParaRPr lang="en-US" altLang="ja-JP" sz="2400" dirty="0">
              <a:solidFill>
                <a:srgbClr val="FFFFFF"/>
              </a:solidFill>
            </a:endParaRPr>
          </a:p>
          <a:p>
            <a:pPr marL="0" indent="0">
              <a:buNone/>
            </a:pPr>
            <a:r>
              <a:rPr lang="ja-JP" altLang="en-US" sz="2400" dirty="0">
                <a:solidFill>
                  <a:srgbClr val="FFFFFF"/>
                </a:solidFill>
              </a:rPr>
              <a:t>・それができるための必要な知識を調べて、学んでいく</a:t>
            </a:r>
            <a:endParaRPr lang="en-US" altLang="ja-JP" sz="2400" dirty="0">
              <a:solidFill>
                <a:srgbClr val="FFFFFF"/>
              </a:solidFill>
            </a:endParaRPr>
          </a:p>
          <a:p>
            <a:pPr marL="0" indent="0">
              <a:buNone/>
            </a:pPr>
            <a:r>
              <a:rPr lang="ja-JP" altLang="en-US" sz="2400" dirty="0">
                <a:solidFill>
                  <a:srgbClr val="FFFFFF"/>
                </a:solidFill>
              </a:rPr>
              <a:t>・類似する論文をもっと調べておき、できるだけ全部目を通すように。</a:t>
            </a:r>
            <a:endParaRPr lang="en-US" altLang="ja-JP" sz="2400" dirty="0">
              <a:solidFill>
                <a:srgbClr val="FFFFFF"/>
              </a:solidFill>
            </a:endParaRPr>
          </a:p>
          <a:p>
            <a:pPr marL="0" indent="0">
              <a:buNone/>
            </a:pPr>
            <a:r>
              <a:rPr lang="ja-JP" altLang="en-US" sz="2400" dirty="0">
                <a:solidFill>
                  <a:srgbClr val="FFFFFF"/>
                </a:solidFill>
              </a:rPr>
              <a:t>・できるだけ、簡単な操作を具体的な形にする</a:t>
            </a:r>
            <a:endParaRPr lang="en-US" altLang="ja-JP" sz="2400" dirty="0">
              <a:solidFill>
                <a:srgbClr val="FFFFFF"/>
              </a:solidFill>
            </a:endParaRPr>
          </a:p>
          <a:p>
            <a:pPr marL="0" indent="0">
              <a:buNone/>
            </a:pPr>
            <a:r>
              <a:rPr lang="ja-JP" altLang="en-US" sz="2400" dirty="0">
                <a:solidFill>
                  <a:srgbClr val="FFFFFF"/>
                </a:solidFill>
              </a:rPr>
              <a:t>・</a:t>
            </a:r>
            <a:r>
              <a:rPr lang="en-US" altLang="ja-JP" sz="2400" dirty="0">
                <a:solidFill>
                  <a:srgbClr val="FFFFFF"/>
                </a:solidFill>
              </a:rPr>
              <a:t>processing</a:t>
            </a:r>
            <a:r>
              <a:rPr lang="ja-JP" altLang="en-US" sz="2400" dirty="0">
                <a:solidFill>
                  <a:srgbClr val="FFFFFF"/>
                </a:solidFill>
              </a:rPr>
              <a:t>学習</a:t>
            </a:r>
            <a:endParaRPr lang="en-US" altLang="ja-JP" sz="2400" dirty="0">
              <a:solidFill>
                <a:srgbClr val="FFFFFF"/>
              </a:solidFill>
            </a:endParaRPr>
          </a:p>
          <a:p>
            <a:pPr marL="0" indent="0">
              <a:buNone/>
            </a:pPr>
            <a:endParaRPr lang="en-US" altLang="ja-JP" sz="2400" dirty="0">
              <a:solidFill>
                <a:srgbClr val="FFFFFF"/>
              </a:solidFill>
            </a:endParaRPr>
          </a:p>
        </p:txBody>
      </p:sp>
    </p:spTree>
    <p:extLst>
      <p:ext uri="{BB962C8B-B14F-4D97-AF65-F5344CB8AC3E}">
        <p14:creationId xmlns:p14="http://schemas.microsoft.com/office/powerpoint/2010/main" val="17352018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close up of a watch&#10;&#10;Description automatically generated">
            <a:extLst>
              <a:ext uri="{FF2B5EF4-FFF2-40B4-BE49-F238E27FC236}">
                <a16:creationId xmlns:a16="http://schemas.microsoft.com/office/drawing/2014/main" id="{FA545440-50CE-4D83-8B08-F8B45941AEFE}"/>
              </a:ext>
            </a:extLst>
          </p:cNvPr>
          <p:cNvPicPr>
            <a:picLocks noChangeAspect="1"/>
          </p:cNvPicPr>
          <p:nvPr/>
        </p:nvPicPr>
        <p:blipFill rotWithShape="1">
          <a:blip r:embed="rId2">
            <a:duotone>
              <a:prstClr val="black"/>
              <a:schemeClr val="tx2">
                <a:tint val="45000"/>
                <a:satMod val="400000"/>
              </a:schemeClr>
            </a:duotone>
            <a:alphaModFix amt="25000"/>
          </a:blip>
          <a:srcRect l="1628" r="9371" b="-1"/>
          <a:stretch/>
        </p:blipFill>
        <p:spPr>
          <a:xfrm>
            <a:off x="-108520" y="-32792"/>
            <a:ext cx="9143980" cy="6857990"/>
          </a:xfrm>
          <a:prstGeom prst="rect">
            <a:avLst/>
          </a:prstGeom>
        </p:spPr>
      </p:pic>
      <p:sp>
        <p:nvSpPr>
          <p:cNvPr id="3" name="Content Placeholder 2">
            <a:extLst>
              <a:ext uri="{FF2B5EF4-FFF2-40B4-BE49-F238E27FC236}">
                <a16:creationId xmlns:a16="http://schemas.microsoft.com/office/drawing/2014/main" id="{035779CC-029F-49DF-81E0-1D056A6EF184}"/>
              </a:ext>
            </a:extLst>
          </p:cNvPr>
          <p:cNvSpPr>
            <a:spLocks noGrp="1"/>
          </p:cNvSpPr>
          <p:nvPr>
            <p:ph idx="1"/>
          </p:nvPr>
        </p:nvSpPr>
        <p:spPr>
          <a:xfrm>
            <a:off x="628650" y="1825625"/>
            <a:ext cx="7886700" cy="4351338"/>
          </a:xfrm>
        </p:spPr>
        <p:txBody>
          <a:bodyPr>
            <a:normAutofit/>
          </a:bodyPr>
          <a:lstStyle/>
          <a:p>
            <a:pPr marL="0" indent="0">
              <a:buNone/>
            </a:pPr>
            <a:r>
              <a:rPr lang="ja-JP" altLang="en-US" sz="1800" dirty="0">
                <a:latin typeface="+mn-ea"/>
              </a:rPr>
              <a:t>１．拡張現実感を用いたバーチャル対話エージェントに関する研究</a:t>
            </a:r>
            <a:endParaRPr lang="en-US" altLang="ja-JP" sz="1800" dirty="0">
              <a:latin typeface="+mn-ea"/>
            </a:endParaRPr>
          </a:p>
          <a:p>
            <a:pPr marL="0" indent="0">
              <a:buNone/>
            </a:pPr>
            <a:r>
              <a:rPr lang="en-US" sz="1800" dirty="0">
                <a:latin typeface="+mn-ea"/>
                <a:hlinkClick r:id="rId3"/>
              </a:rPr>
              <a:t>https://www.jstage.jst.go.jp/article/tsjc/2011/0/2011_77/_article/-char/ja</a:t>
            </a:r>
            <a:endParaRPr lang="en-US" sz="1800" dirty="0">
              <a:latin typeface="+mn-ea"/>
            </a:endParaRPr>
          </a:p>
          <a:p>
            <a:pPr marL="0" indent="0">
              <a:buNone/>
            </a:pPr>
            <a:r>
              <a:rPr lang="ja-JP" altLang="en-US" sz="1800" dirty="0">
                <a:latin typeface="+mn-ea"/>
              </a:rPr>
              <a:t>２．日本語会話文を用いたキャラクタエージェントのための ジェスチャ自動生成 </a:t>
            </a:r>
            <a:endParaRPr lang="en-US" altLang="ja-JP" sz="1800" dirty="0">
              <a:latin typeface="+mn-ea"/>
            </a:endParaRPr>
          </a:p>
          <a:p>
            <a:pPr marL="0" indent="0">
              <a:buNone/>
            </a:pPr>
            <a:r>
              <a:rPr lang="en-US" sz="1800" dirty="0">
                <a:latin typeface="+mn-ea"/>
                <a:hlinkClick r:id="rId4"/>
              </a:rPr>
              <a:t>https://www.jstage.jst.go.jp/article/pjsai/JSAI2009/0/JSAI2009_2I12/_pdf/-char/ja</a:t>
            </a:r>
            <a:endParaRPr lang="en-US" sz="1800" dirty="0">
              <a:latin typeface="+mn-ea"/>
            </a:endParaRPr>
          </a:p>
          <a:p>
            <a:pPr marL="0" indent="0">
              <a:buNone/>
            </a:pPr>
            <a:r>
              <a:rPr lang="ja-JP" altLang="en-US" sz="1800" dirty="0">
                <a:latin typeface="+mn-ea"/>
              </a:rPr>
              <a:t>３．中国語学習のための高機能支援システム（バーチャル助手）の開発</a:t>
            </a:r>
            <a:endParaRPr lang="en-US" altLang="ja-JP" sz="1800" dirty="0">
              <a:latin typeface="+mn-ea"/>
            </a:endParaRPr>
          </a:p>
          <a:p>
            <a:pPr marL="0" indent="0">
              <a:buNone/>
            </a:pPr>
            <a:r>
              <a:rPr lang="en-US" sz="1800" dirty="0">
                <a:latin typeface="+mn-ea"/>
                <a:hlinkClick r:id="rId5"/>
              </a:rPr>
              <a:t>https://www.jstage.jst.go.jp/article/iieej/34/2/34_2_134/_pdf/-char/ja</a:t>
            </a:r>
            <a:endParaRPr lang="en-US" sz="1800" dirty="0">
              <a:latin typeface="+mn-ea"/>
            </a:endParaRPr>
          </a:p>
          <a:p>
            <a:pPr marL="0" indent="0">
              <a:buNone/>
            </a:pPr>
            <a:r>
              <a:rPr lang="en-US" altLang="ja-JP" sz="1800" dirty="0">
                <a:latin typeface="+mn-ea"/>
              </a:rPr>
              <a:t>4.</a:t>
            </a:r>
            <a:r>
              <a:rPr lang="ja-JP" altLang="en-US" sz="1800" dirty="0">
                <a:latin typeface="+mn-ea"/>
              </a:rPr>
              <a:t>小学校通級指導教室に通う児童の会話力を育てる教育実践 </a:t>
            </a:r>
            <a:r>
              <a:rPr lang="en-US" altLang="ja-JP" sz="1800" dirty="0">
                <a:latin typeface="+mn-ea"/>
              </a:rPr>
              <a:t>: </a:t>
            </a:r>
            <a:r>
              <a:rPr lang="ja-JP" altLang="en-US" sz="1800" dirty="0">
                <a:latin typeface="+mn-ea"/>
              </a:rPr>
              <a:t>音声認識と３Ｄキャラクターを用いたバーチャル会話トレーニング</a:t>
            </a:r>
            <a:endParaRPr lang="en-US" altLang="ja-JP" sz="1800" dirty="0">
              <a:latin typeface="+mn-ea"/>
            </a:endParaRPr>
          </a:p>
          <a:p>
            <a:pPr marL="0" indent="0">
              <a:buNone/>
            </a:pPr>
            <a:r>
              <a:rPr lang="en-US" sz="1800" dirty="0">
                <a:latin typeface="+mn-ea"/>
                <a:hlinkClick r:id="rId6"/>
              </a:rPr>
              <a:t>https://sucra.repo.nii.ac.jp/?action=pages_view_main&amp;active_action=repository_view_main_item_detail&amp;item_id=17941&amp;item_no=1&amp;page_id=26&amp;block_id=52</a:t>
            </a:r>
            <a:endParaRPr lang="ja-JP" altLang="en-US" sz="1800" dirty="0">
              <a:latin typeface="+mn-ea"/>
            </a:endParaRPr>
          </a:p>
        </p:txBody>
      </p:sp>
    </p:spTree>
    <p:extLst>
      <p:ext uri="{BB962C8B-B14F-4D97-AF65-F5344CB8AC3E}">
        <p14:creationId xmlns:p14="http://schemas.microsoft.com/office/powerpoint/2010/main" val="252865409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1483</Words>
  <Application>Microsoft Office PowerPoint</Application>
  <PresentationFormat>On-screen Show (4:3)</PresentationFormat>
  <Paragraphs>60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游ゴシック</vt:lpstr>
      <vt:lpstr>Arial</vt:lpstr>
      <vt:lpstr>Calibri</vt:lpstr>
      <vt:lpstr>Calibri Light</vt:lpstr>
      <vt:lpstr>Office Theme</vt:lpstr>
      <vt:lpstr>PowerPoint Presentation</vt:lpstr>
      <vt:lpstr>会話学習と会話支援 システム</vt:lpstr>
      <vt:lpstr>PowerPoint Presentation</vt:lpstr>
      <vt:lpstr>会話学習と会話支援 システム</vt:lpstr>
      <vt:lpstr>PowerPoint Presentation</vt:lpstr>
      <vt:lpstr>ここでの問題</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thinh bui cuong</dc:creator>
  <cp:lastModifiedBy>thinh bui cuong</cp:lastModifiedBy>
  <cp:revision>1</cp:revision>
  <dcterms:created xsi:type="dcterms:W3CDTF">2020-06-13T17:34:10Z</dcterms:created>
  <dcterms:modified xsi:type="dcterms:W3CDTF">2020-06-13T17:35:45Z</dcterms:modified>
</cp:coreProperties>
</file>